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9"/>
  </p:notesMasterIdLst>
  <p:handoutMasterIdLst>
    <p:handoutMasterId r:id="rId40"/>
  </p:handoutMasterIdLst>
  <p:sldIdLst>
    <p:sldId id="257" r:id="rId2"/>
    <p:sldId id="419" r:id="rId3"/>
    <p:sldId id="422" r:id="rId4"/>
    <p:sldId id="474" r:id="rId5"/>
    <p:sldId id="469" r:id="rId6"/>
    <p:sldId id="420" r:id="rId7"/>
    <p:sldId id="425" r:id="rId8"/>
    <p:sldId id="438" r:id="rId9"/>
    <p:sldId id="462" r:id="rId10"/>
    <p:sldId id="456" r:id="rId11"/>
    <p:sldId id="457" r:id="rId12"/>
    <p:sldId id="458" r:id="rId13"/>
    <p:sldId id="459" r:id="rId14"/>
    <p:sldId id="460" r:id="rId15"/>
    <p:sldId id="461" r:id="rId16"/>
    <p:sldId id="463" r:id="rId17"/>
    <p:sldId id="453" r:id="rId18"/>
    <p:sldId id="454" r:id="rId19"/>
    <p:sldId id="439" r:id="rId20"/>
    <p:sldId id="441" r:id="rId21"/>
    <p:sldId id="442" r:id="rId22"/>
    <p:sldId id="443" r:id="rId23"/>
    <p:sldId id="444" r:id="rId24"/>
    <p:sldId id="473" r:id="rId25"/>
    <p:sldId id="385" r:id="rId26"/>
    <p:sldId id="418" r:id="rId27"/>
    <p:sldId id="464" r:id="rId28"/>
    <p:sldId id="470" r:id="rId29"/>
    <p:sldId id="471" r:id="rId30"/>
    <p:sldId id="467" r:id="rId31"/>
    <p:sldId id="436" r:id="rId32"/>
    <p:sldId id="325" r:id="rId33"/>
    <p:sldId id="427" r:id="rId34"/>
    <p:sldId id="445" r:id="rId35"/>
    <p:sldId id="468" r:id="rId36"/>
    <p:sldId id="330" r:id="rId37"/>
    <p:sldId id="466" r:id="rId38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20000"/>
      </a:spcBef>
      <a:spcAft>
        <a:spcPct val="0"/>
      </a:spcAft>
      <a:buFont typeface="Arial" pitchFamily="34" charset="0"/>
      <a:buChar char="•"/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Font typeface="Arial" pitchFamily="34" charset="0"/>
      <a:buChar char="•"/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Font typeface="Arial" pitchFamily="34" charset="0"/>
      <a:buChar char="•"/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Font typeface="Arial" pitchFamily="34" charset="0"/>
      <a:buChar char="•"/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Font typeface="Arial" pitchFamily="34" charset="0"/>
      <a:buChar char="•"/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kern="1200">
        <a:solidFill>
          <a:srgbClr val="777777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28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C1B"/>
    <a:srgbClr val="00AB00"/>
    <a:srgbClr val="00CE00"/>
    <a:srgbClr val="777777"/>
    <a:srgbClr val="FF3300"/>
    <a:srgbClr val="FF6600"/>
    <a:srgbClr val="FFCC0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1152" y="672"/>
      </p:cViewPr>
      <p:guideLst>
        <p:guide orient="horz" pos="217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72E73380-9958-45FB-8461-F6FBC10F8582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7748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7288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1975E780-31C6-45C9-BF5A-0F64D8C8D1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550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To give you a quick overview of what is in the Issues Report: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As I said, it is a summary of what we have heard .  In particular, it highlights the </a:t>
            </a:r>
            <a:r>
              <a:rPr lang="ja-JP" altLang="en-AU" smtClean="0">
                <a:latin typeface="Calibri" pitchFamily="34" charset="0"/>
              </a:rPr>
              <a:t>‘</a:t>
            </a:r>
            <a:r>
              <a:rPr lang="en-AU" altLang="ja-JP" smtClean="0">
                <a:latin typeface="Calibri" pitchFamily="34" charset="0"/>
              </a:rPr>
              <a:t>top four</a:t>
            </a:r>
            <a:r>
              <a:rPr lang="ja-JP" altLang="en-AU" smtClean="0">
                <a:latin typeface="Calibri" pitchFamily="34" charset="0"/>
              </a:rPr>
              <a:t>’</a:t>
            </a:r>
            <a:r>
              <a:rPr lang="en-AU" altLang="ja-JP" smtClean="0">
                <a:latin typeface="Calibri" pitchFamily="34" charset="0"/>
              </a:rPr>
              <a:t> issues – along with the many others that were raised.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There are five key chapters in the Report, that outline the issues heard.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The first of these is </a:t>
            </a:r>
            <a:r>
              <a:rPr lang="ja-JP" altLang="en-AU" smtClean="0">
                <a:latin typeface="Calibri" pitchFamily="34" charset="0"/>
              </a:rPr>
              <a:t>‘</a:t>
            </a:r>
            <a:r>
              <a:rPr lang="en-AU" altLang="ja-JP" smtClean="0">
                <a:latin typeface="Calibri" pitchFamily="34" charset="0"/>
              </a:rPr>
              <a:t>roles, responsibiliites and public participation</a:t>
            </a:r>
            <a:r>
              <a:rPr lang="ja-JP" altLang="en-AU" smtClean="0">
                <a:latin typeface="Calibri" pitchFamily="34" charset="0"/>
              </a:rPr>
              <a:t>’</a:t>
            </a:r>
            <a:r>
              <a:rPr lang="en-AU" altLang="ja-JP" smtClean="0">
                <a:latin typeface="Calibri" pitchFamily="34" charset="0"/>
              </a:rPr>
              <a:t> – summarising issues that people raised around governance – who makes decisions, and how these decisions are made.  What are the roles of politicians – at a State and a Local level?  What role should technical experts play?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And importantly, how is public participation included in this decision making process?   When should the community be involved – who should be involved – at what point in the process – and to what end.    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AU" smtClean="0">
                <a:latin typeface="Calibri" pitchFamily="34" charset="0"/>
              </a:rPr>
              <a:t>There was a very wide agreement that public participation is crucial – but an equally wide disparity amongst views of when these should happen, and to what end.</a:t>
            </a:r>
          </a:p>
          <a:p>
            <a:pPr eaLnBrk="1" hangingPunct="1">
              <a:spcBef>
                <a:spcPct val="0"/>
              </a:spcBef>
            </a:pPr>
            <a:endParaRPr lang="en-AU" smtClean="0">
              <a:latin typeface="Calibri" pitchFamily="34" charset="0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90F474-404F-4663-AC8A-3B57BDA61A3F}" type="slidenum">
              <a:rPr lang="en-AU">
                <a:cs typeface="Arial" pitchFamily="34" charset="0"/>
              </a:rPr>
              <a:pPr/>
              <a:t>11</a:t>
            </a:fld>
            <a:endParaRPr lang="en-A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4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9350" y="0"/>
            <a:ext cx="10275888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itle Placeholder 1"/>
          <p:cNvSpPr>
            <a:spLocks noGrp="1"/>
          </p:cNvSpPr>
          <p:nvPr>
            <p:ph type="ctrTitle"/>
          </p:nvPr>
        </p:nvSpPr>
        <p:spPr>
          <a:xfrm>
            <a:off x="-508000" y="692150"/>
            <a:ext cx="8964613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4100" name="Text Placeholder 2"/>
          <p:cNvSpPr>
            <a:spLocks noGrp="1"/>
          </p:cNvSpPr>
          <p:nvPr>
            <p:ph type="subTitle" idx="1"/>
          </p:nvPr>
        </p:nvSpPr>
        <p:spPr>
          <a:xfrm>
            <a:off x="-297609" y="2755900"/>
            <a:ext cx="7382622" cy="1536700"/>
          </a:xfrm>
        </p:spPr>
        <p:txBody>
          <a:bodyPr/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en-AU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4000" y="404813"/>
            <a:ext cx="2020888" cy="48244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404813"/>
            <a:ext cx="5911850" cy="48244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0851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557338"/>
            <a:ext cx="3965575" cy="3671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557338"/>
            <a:ext cx="3967163" cy="36718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65575" cy="3671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557338"/>
            <a:ext cx="3967163" cy="36718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9750" y="404813"/>
            <a:ext cx="80851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9750" y="1557338"/>
            <a:ext cx="808513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8007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bg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pic>
        <p:nvPicPr>
          <p:cNvPr id="1029" name="Picture 6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5288" y="5724525"/>
            <a:ext cx="1787525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http://cms.dpti.sa.gov.au/__data/assets/image/0009/125964/DPTI_cmyk_H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70575" y="5721350"/>
            <a:ext cx="3000375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rgbClr val="777777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777777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rgbClr val="404040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rgbClr val="404040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rgbClr val="404040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0404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0404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0404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0404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pti.sa.gov.au/planning/planningreform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pti.sa.gov.au/planning/planningrefor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9350" y="0"/>
            <a:ext cx="10275888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Grp="1"/>
          </p:cNvSpPr>
          <p:nvPr>
            <p:ph type="ctrTitle"/>
          </p:nvPr>
        </p:nvSpPr>
        <p:spPr>
          <a:xfrm>
            <a:off x="684213" y="692150"/>
            <a:ext cx="6997700" cy="1470025"/>
          </a:xfrm>
        </p:spPr>
        <p:txBody>
          <a:bodyPr/>
          <a:lstStyle/>
          <a:p>
            <a:pPr eaLnBrk="1" hangingPunct="1"/>
            <a:r>
              <a:rPr lang="en-AU" smtClean="0"/>
              <a:t>Transforming our</a:t>
            </a:r>
            <a:br>
              <a:rPr lang="en-AU" smtClean="0"/>
            </a:br>
            <a:r>
              <a:rPr lang="en-AU" smtClean="0"/>
              <a:t>planning system—</a:t>
            </a:r>
            <a:br>
              <a:rPr lang="en-AU" smtClean="0"/>
            </a:br>
            <a:r>
              <a:rPr lang="en-AU" smtClean="0"/>
              <a:t>where to next?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subTitle" idx="1"/>
          </p:nvPr>
        </p:nvSpPr>
        <p:spPr>
          <a:xfrm>
            <a:off x="684213" y="2755900"/>
            <a:ext cx="7875587" cy="1536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AU" sz="280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AU" sz="280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AU" sz="280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AU" sz="280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AU" sz="2400" smtClean="0"/>
              <a:t>Legislative Reform Program</a:t>
            </a:r>
            <a:br>
              <a:rPr lang="en-AU" sz="2400" smtClean="0"/>
            </a:br>
            <a:r>
              <a:rPr lang="en-AU" sz="1200" smtClean="0"/>
              <a:t/>
            </a:r>
            <a:br>
              <a:rPr lang="en-AU" sz="1200" smtClean="0"/>
            </a:br>
            <a:r>
              <a:rPr lang="en-AU" sz="2400" smtClean="0"/>
              <a:t>Department of Planning, </a:t>
            </a:r>
            <a:br>
              <a:rPr lang="en-AU" sz="2400" smtClean="0"/>
            </a:br>
            <a:r>
              <a:rPr lang="en-AU" sz="2400" smtClean="0"/>
              <a:t>Transport and Infrastructure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AU" sz="1200" smtClean="0"/>
              <a:t/>
            </a:r>
            <a:br>
              <a:rPr lang="en-AU" sz="1200" smtClean="0"/>
            </a:br>
            <a:r>
              <a:rPr lang="en-AU" sz="2400" smtClean="0"/>
              <a:t>April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/>
          </p:cNvSpPr>
          <p:nvPr/>
        </p:nvSpPr>
        <p:spPr>
          <a:xfrm>
            <a:off x="250825" y="1700213"/>
            <a:ext cx="8374063" cy="865187"/>
          </a:xfrm>
          <a:prstGeom prst="rect">
            <a:avLst/>
          </a:prstGeom>
        </p:spPr>
        <p:txBody>
          <a:bodyPr/>
          <a:lstStyle/>
          <a:p>
            <a:pPr algn="ctr">
              <a:buFont typeface="Arial" charset="0"/>
              <a:buChar char="•"/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Char char="•"/>
              <a:defRPr/>
            </a:pPr>
            <a:endParaRPr lang="en-US" sz="1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Char char="•"/>
              <a:defRPr/>
            </a:pPr>
            <a:endParaRPr lang="en-US" sz="1000" dirty="0">
              <a:latin typeface="+mj-lt"/>
              <a:ea typeface="+mj-ea"/>
              <a:cs typeface="+mj-cs"/>
            </a:endParaRPr>
          </a:p>
          <a:p>
            <a:pPr indent="447675">
              <a:buFont typeface="Arial" charset="0"/>
              <a:buChar char="•"/>
              <a:defRPr/>
            </a:pPr>
            <a:endParaRPr lang="en-US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indent="447675">
              <a:defRPr/>
            </a:pPr>
            <a:endParaRPr lang="en-US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buFont typeface="Arial" charset="0"/>
              <a:buChar char="•"/>
              <a:defRPr/>
            </a:pPr>
            <a:endParaRPr lang="en-US" sz="4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038" y="0"/>
            <a:ext cx="11029951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28675" y="-52388"/>
            <a:ext cx="11593513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775" y="-26988"/>
            <a:ext cx="10945813" cy="746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1800" y="-755650"/>
            <a:ext cx="10260013" cy="883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387350"/>
            <a:ext cx="9937750" cy="952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14388" y="-107950"/>
            <a:ext cx="11290301" cy="713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48550" y="-193675"/>
            <a:ext cx="28416250" cy="70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475" y="-1249363"/>
            <a:ext cx="6550025" cy="921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Panel</a:t>
            </a:r>
            <a:r>
              <a:rPr lang="en-US" altLang="en-US" smtClean="0"/>
              <a:t>’</a:t>
            </a:r>
            <a:r>
              <a:rPr lang="en-US" smtClean="0"/>
              <a:t>s guiding principles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60400" y="1690688"/>
          <a:ext cx="8640763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53"/>
                <a:gridCol w="6912610"/>
              </a:tblGrid>
              <a:tr h="370840">
                <a:tc>
                  <a:txBody>
                    <a:bodyPr/>
                    <a:lstStyle/>
                    <a:p>
                      <a:endParaRPr lang="en-AU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An easily understood planning system that</a:t>
                      </a:r>
                      <a: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establishes</a:t>
                      </a:r>
                      <a:br>
                        <a:rPr lang="en-AU" sz="15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constructive engagement</a:t>
                      </a:r>
                      <a: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between users and decision-makers</a:t>
                      </a:r>
                      <a:br>
                        <a:rPr lang="en-AU" sz="1500" b="0" dirty="0" smtClean="0">
                          <a:solidFill>
                            <a:schemeClr val="tx1"/>
                          </a:solidFill>
                        </a:rPr>
                      </a:br>
                      <a:endParaRPr lang="en-AU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A planning system that enables an integrated approach</a:t>
                      </a:r>
                      <a: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to both</a:t>
                      </a:r>
                      <a:br>
                        <a:rPr lang="en-AU" sz="15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high-level</a:t>
                      </a:r>
                      <a: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  <a:t> priorities and local policy and decision delivery</a:t>
                      </a:r>
                      <a:b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</a:br>
                      <a:endParaRPr lang="en-AU" sz="15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A planning system founded on the creation of places,</a:t>
                      </a:r>
                      <a: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  <a:t> townships and neighbourhoods that fit the needs of the people who live and work in them now and in the future</a:t>
                      </a:r>
                      <a:br>
                        <a:rPr lang="en-AU" sz="1500" b="0" baseline="0" dirty="0" smtClean="0">
                          <a:solidFill>
                            <a:schemeClr val="tx1"/>
                          </a:solidFill>
                        </a:rPr>
                      </a:br>
                      <a:endParaRPr lang="en-AU" sz="1500" b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AU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planning system able to respond and adapt to current and future challenges</a:t>
                      </a:r>
                      <a:b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through innovation and the implementation of sustainable practices</a:t>
                      </a:r>
                      <a:br>
                        <a:rPr lang="en-US" sz="15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en-AU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b="0" dirty="0" smtClean="0">
                          <a:solidFill>
                            <a:schemeClr val="tx1"/>
                          </a:solidFill>
                        </a:rPr>
                        <a:t>A planning system that is consistent, transparent, navigable, efficient and adaptable, that supports clear decision-making and encourages and facilitates investment</a:t>
                      </a:r>
                      <a:br>
                        <a:rPr lang="en-AU" sz="1500" b="0" dirty="0" smtClean="0">
                          <a:solidFill>
                            <a:schemeClr val="tx1"/>
                          </a:solidFill>
                        </a:rPr>
                      </a:br>
                      <a:endParaRPr lang="en-AU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57" name="Picture 2"/>
          <p:cNvPicPr>
            <a:picLocks noChangeAspect="1" noChangeArrowheads="1"/>
          </p:cNvPicPr>
          <p:nvPr/>
        </p:nvPicPr>
        <p:blipFill>
          <a:blip r:embed="rId2" cstate="print"/>
          <a:srcRect l="7050"/>
          <a:stretch>
            <a:fillRect/>
          </a:stretch>
        </p:blipFill>
        <p:spPr bwMode="auto">
          <a:xfrm>
            <a:off x="331788" y="1543050"/>
            <a:ext cx="2159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3"/>
          <p:cNvPicPr>
            <a:picLocks noChangeAspect="1" noChangeArrowheads="1"/>
          </p:cNvPicPr>
          <p:nvPr/>
        </p:nvPicPr>
        <p:blipFill>
          <a:blip r:embed="rId3" cstate="print"/>
          <a:srcRect l="9000"/>
          <a:stretch>
            <a:fillRect/>
          </a:stretch>
        </p:blipFill>
        <p:spPr bwMode="auto">
          <a:xfrm>
            <a:off x="303213" y="2305050"/>
            <a:ext cx="21844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4"/>
          <p:cNvPicPr preferRelativeResize="0">
            <a:picLocks noChangeArrowheads="1"/>
          </p:cNvPicPr>
          <p:nvPr/>
        </p:nvPicPr>
        <p:blipFill>
          <a:blip r:embed="rId4" cstate="print"/>
          <a:srcRect l="13953"/>
          <a:stretch>
            <a:fillRect/>
          </a:stretch>
        </p:blipFill>
        <p:spPr bwMode="auto">
          <a:xfrm>
            <a:off x="354013" y="3057525"/>
            <a:ext cx="20161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5"/>
          <p:cNvPicPr>
            <a:picLocks noChangeAspect="1" noChangeArrowheads="1"/>
          </p:cNvPicPr>
          <p:nvPr/>
        </p:nvPicPr>
        <p:blipFill>
          <a:blip r:embed="rId5" cstate="print"/>
          <a:srcRect l="9529"/>
          <a:stretch>
            <a:fillRect/>
          </a:stretch>
        </p:blipFill>
        <p:spPr bwMode="auto">
          <a:xfrm>
            <a:off x="339725" y="3927475"/>
            <a:ext cx="20510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6"/>
          <p:cNvPicPr>
            <a:picLocks noChangeAspect="1" noChangeArrowheads="1"/>
          </p:cNvPicPr>
          <p:nvPr/>
        </p:nvPicPr>
        <p:blipFill>
          <a:blip r:embed="rId6" cstate="print"/>
          <a:srcRect l="12048"/>
          <a:stretch>
            <a:fillRect/>
          </a:stretch>
        </p:blipFill>
        <p:spPr bwMode="auto">
          <a:xfrm>
            <a:off x="333375" y="4664075"/>
            <a:ext cx="21018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Roles, responsibilities &amp; participation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1454150"/>
          <a:ext cx="8085138" cy="352742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36479"/>
                <a:gridCol w="3071446"/>
                <a:gridCol w="3777213"/>
              </a:tblGrid>
              <a:tr h="381482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Panel recommendation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Government response</a:t>
                      </a:r>
                      <a:endParaRPr lang="en-AU" sz="1800" dirty="0"/>
                    </a:p>
                  </a:txBody>
                  <a:tcPr marT="45726" marB="45726"/>
                </a:tc>
              </a:tr>
              <a:tr h="658449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Establish a state planning commission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to remain subordinate to Minister</a:t>
                      </a:r>
                    </a:p>
                  </a:txBody>
                  <a:tcPr marT="45726" marB="45726"/>
                </a:tc>
              </a:tr>
              <a:tr h="91452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2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Create a network of regional planning boards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part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to be piloted through State/Local Government Forum</a:t>
                      </a:r>
                      <a:endParaRPr lang="en-AU" sz="1800" dirty="0"/>
                    </a:p>
                  </a:txBody>
                  <a:tcPr marT="45726" marB="45726"/>
                </a:tc>
              </a:tr>
              <a:tr h="658449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3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Legislate to create a charter of citizen participation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  <a:endParaRPr lang="en-AU" sz="1800" dirty="0"/>
                    </a:p>
                  </a:txBody>
                  <a:tcPr marT="45726" marB="45726"/>
                </a:tc>
              </a:tr>
              <a:tr h="914523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4</a:t>
                      </a:r>
                      <a:endParaRPr lang="en-A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Engage parliament</a:t>
                      </a:r>
                      <a:r>
                        <a:rPr lang="en-AU" sz="1800" baseline="0" dirty="0" smtClean="0"/>
                        <a:t> in the development of planning policies</a:t>
                      </a:r>
                      <a:endParaRPr lang="en-AU" sz="1800" dirty="0" smtClean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committee structure to be reviewed separately</a:t>
                      </a:r>
                      <a:endParaRPr lang="en-AU" sz="1800" dirty="0"/>
                    </a:p>
                  </a:txBody>
                  <a:tcPr marT="45726" marB="4572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Plans &amp; plan-making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1454150"/>
          <a:ext cx="8085138" cy="36734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36479"/>
                <a:gridCol w="3071446"/>
                <a:gridCol w="3777213"/>
              </a:tblGrid>
              <a:tr h="38145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Panel recommendation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Government response</a:t>
                      </a:r>
                      <a:endParaRPr lang="en-AU" sz="1800" dirty="0"/>
                    </a:p>
                  </a:txBody>
                  <a:tcPr marT="45723" marB="45723"/>
                </a:tc>
              </a:tr>
              <a:tr h="65840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5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dirty="0" smtClean="0"/>
                        <a:t>Create in legislation a new framework for state directions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</a:txBody>
                  <a:tcPr marT="45723" marB="45723"/>
                </a:tc>
              </a:tr>
              <a:tr h="65840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6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Reshape planning documents on a regional basis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  <a:r>
                        <a:rPr lang="en-AU" sz="1800" baseline="0" dirty="0" smtClean="0"/>
                        <a:t>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baseline="0" dirty="0" smtClean="0"/>
                        <a:t>e-planning replaces local plans</a:t>
                      </a:r>
                      <a:endParaRPr lang="en-AU" sz="1800" dirty="0"/>
                    </a:p>
                  </a:txBody>
                  <a:tcPr marT="45723" marB="45723"/>
                </a:tc>
              </a:tr>
              <a:tr h="65840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7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Establish a single state-wide</a:t>
                      </a:r>
                      <a:r>
                        <a:rPr lang="en-AU" sz="1800" baseline="0" dirty="0" smtClean="0"/>
                        <a:t> menu of planning rules</a:t>
                      </a:r>
                      <a:endParaRPr lang="en-AU" sz="1800" dirty="0" smtClean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  <a:endParaRPr lang="en-AU" sz="1800" dirty="0"/>
                    </a:p>
                  </a:txBody>
                  <a:tcPr marT="45723" marB="45723"/>
                </a:tc>
              </a:tr>
              <a:tr h="65840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8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Place heritage on renewed foundations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cross-portfolio linkages</a:t>
                      </a:r>
                      <a:r>
                        <a:rPr lang="en-AU" sz="1800" baseline="0" dirty="0" smtClean="0"/>
                        <a:t> unresolved</a:t>
                      </a:r>
                      <a:endParaRPr lang="en-AU" sz="1800" dirty="0"/>
                    </a:p>
                  </a:txBody>
                  <a:tcPr marT="45723" marB="45723"/>
                </a:tc>
              </a:tr>
              <a:tr h="65840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9</a:t>
                      </a:r>
                      <a:endParaRPr lang="en-AU" sz="18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Make changing plans</a:t>
                      </a:r>
                      <a:r>
                        <a:rPr lang="en-AU" sz="1800" baseline="0" dirty="0" smtClean="0"/>
                        <a:t> easy, quick and transparent</a:t>
                      </a:r>
                      <a:endParaRPr lang="en-AU" sz="1800" dirty="0" smtClean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part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Minister retains sign off on </a:t>
                      </a:r>
                      <a:r>
                        <a:rPr lang="en-AU" sz="1800" dirty="0" err="1" smtClean="0"/>
                        <a:t>DPAs</a:t>
                      </a:r>
                      <a:endParaRPr lang="en-AU" sz="1800" dirty="0"/>
                    </a:p>
                  </a:txBody>
                  <a:tcPr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Today</a:t>
            </a:r>
            <a:r>
              <a:rPr lang="en-AU" altLang="en-US" smtClean="0"/>
              <a:t>’</a:t>
            </a:r>
            <a:r>
              <a:rPr lang="en-AU" smtClean="0"/>
              <a:t>s agenda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AU" b="1" smtClean="0"/>
              <a:t>Scene setting</a:t>
            </a:r>
          </a:p>
          <a:p>
            <a:pPr eaLnBrk="1" hangingPunct="1"/>
            <a:r>
              <a:rPr lang="en-AU" smtClean="0"/>
              <a:t>welcome and scope</a:t>
            </a:r>
          </a:p>
          <a:p>
            <a:pPr eaLnBrk="1" hangingPunct="1"/>
            <a:r>
              <a:rPr lang="en-AU" smtClean="0"/>
              <a:t>background</a:t>
            </a:r>
          </a:p>
          <a:p>
            <a:pPr eaLnBrk="1" hangingPunct="1">
              <a:buFont typeface="Arial" pitchFamily="34" charset="0"/>
              <a:buNone/>
            </a:pPr>
            <a:endParaRPr lang="en-AU" sz="1400" smtClean="0"/>
          </a:p>
          <a:p>
            <a:pPr eaLnBrk="1" hangingPunct="1">
              <a:buFont typeface="Arial" pitchFamily="34" charset="0"/>
              <a:buNone/>
            </a:pPr>
            <a:r>
              <a:rPr lang="en-AU" b="1" smtClean="0"/>
              <a:t>The reform agenda</a:t>
            </a:r>
          </a:p>
          <a:p>
            <a:pPr eaLnBrk="1" hangingPunct="1"/>
            <a:r>
              <a:rPr lang="en-AU" smtClean="0"/>
              <a:t>the key reforms</a:t>
            </a:r>
          </a:p>
          <a:p>
            <a:pPr eaLnBrk="1" hangingPunct="1"/>
            <a:r>
              <a:rPr lang="en-AU" smtClean="0"/>
              <a:t>government response</a:t>
            </a:r>
          </a:p>
        </p:txBody>
      </p:sp>
      <p:sp>
        <p:nvSpPr>
          <p:cNvPr id="17411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AU" b="1" smtClean="0"/>
              <a:t>The way forward</a:t>
            </a:r>
          </a:p>
          <a:p>
            <a:pPr eaLnBrk="1" hangingPunct="1"/>
            <a:r>
              <a:rPr lang="en-AU" smtClean="0"/>
              <a:t>the new legislation</a:t>
            </a:r>
          </a:p>
          <a:p>
            <a:pPr eaLnBrk="1" hangingPunct="1"/>
            <a:r>
              <a:rPr lang="en-AU" smtClean="0"/>
              <a:t>delivery</a:t>
            </a:r>
          </a:p>
          <a:p>
            <a:pPr eaLnBrk="1" hangingPunct="1"/>
            <a:r>
              <a:rPr lang="en-AU" smtClean="0"/>
              <a:t>next steps</a:t>
            </a:r>
          </a:p>
          <a:p>
            <a:pPr eaLnBrk="1" hangingPunct="1"/>
            <a:r>
              <a:rPr lang="en-AU" smtClean="0"/>
              <a:t>your input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Development pathways &amp; processes (1)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1997075"/>
          <a:ext cx="8085137" cy="2868613"/>
        </p:xfrm>
        <a:graphic>
          <a:graphicData uri="http://schemas.openxmlformats.org/drawingml/2006/table">
            <a:tbl>
              <a:tblPr/>
              <a:tblGrid>
                <a:gridCol w="1236662"/>
                <a:gridCol w="3071813"/>
                <a:gridCol w="3776662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Reform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48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Panel recommendation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48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Government 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4845"/>
                    </a:solidFill>
                  </a:tcPr>
                </a:tc>
              </a:tr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Reform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Adopt clear, simple development pathways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agreed in part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caution on </a:t>
                      </a:r>
                      <a:r>
                        <a:rPr kumimoji="0" lang="en-AU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‘</a:t>
                      </a: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prohibited</a:t>
                      </a:r>
                      <a:r>
                        <a:rPr kumimoji="0" lang="en-AU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’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Reform 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Take the next steps towards independent professional assessment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9E9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agreed in principle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regional panels to be piloted, as form reform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9E9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Reform 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Clarify the approval pathways for projects of state significance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further investigation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mining issues to be considered later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caution on judicial review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Development pathways &amp; processes (2)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2006600"/>
          <a:ext cx="8085138" cy="26115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36479"/>
                <a:gridCol w="3071446"/>
                <a:gridCol w="3777213"/>
              </a:tblGrid>
              <a:tr h="38121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Panel recommendation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Government response</a:t>
                      </a:r>
                      <a:endParaRPr lang="en-AU" sz="1800" dirty="0"/>
                    </a:p>
                  </a:txBody>
                  <a:tcPr marT="45695" marB="45695"/>
                </a:tc>
              </a:tr>
              <a:tr h="65799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13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Streamline the assessment of essential infrastructure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</a:txBody>
                  <a:tcPr marT="45695" marB="45695"/>
                </a:tc>
              </a:tr>
              <a:tr h="914238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14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Make the appeals process more accessible and accountable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err="1" smtClean="0"/>
                        <a:t>SACAT</a:t>
                      </a:r>
                      <a:r>
                        <a:rPr lang="en-AU" sz="1800" baseline="0" dirty="0" smtClean="0"/>
                        <a:t> to be considered later</a:t>
                      </a:r>
                      <a:endParaRPr lang="en-AU" sz="1800" dirty="0" smtClean="0"/>
                    </a:p>
                  </a:txBody>
                  <a:tcPr marT="45695" marB="45695"/>
                </a:tc>
              </a:tr>
              <a:tr h="65799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15</a:t>
                      </a:r>
                      <a:endParaRPr lang="en-AU" sz="1800" dirty="0"/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Provide new and effective enforcement options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part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baseline="0" dirty="0" smtClean="0"/>
                        <a:t>caution on expiation notices</a:t>
                      </a:r>
                    </a:p>
                  </a:txBody>
                  <a:tcPr marT="45695" marB="4569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dirty="0" smtClean="0"/>
              <a:t>Place-making, urban renewal &amp; infrastructure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2006600"/>
          <a:ext cx="8085138" cy="28686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36479"/>
                <a:gridCol w="3071446"/>
                <a:gridCol w="3777213"/>
              </a:tblGrid>
              <a:tr h="381434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Panel recommendation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Government response</a:t>
                      </a:r>
                      <a:endParaRPr lang="en-AU" sz="1800" dirty="0"/>
                    </a:p>
                  </a:txBody>
                  <a:tcPr/>
                </a:tc>
              </a:tr>
              <a:tr h="65836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16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Reinforce and expand</a:t>
                      </a:r>
                      <a:r>
                        <a:rPr lang="en-AU" sz="1800" baseline="0" dirty="0" smtClean="0"/>
                        <a:t> precinct planning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</a:txBody>
                  <a:tcPr/>
                </a:tc>
              </a:tr>
              <a:tr h="91440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17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Settle and deliver an infrastructure funding framework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baseline="0" dirty="0" smtClean="0"/>
                        <a:t>funding/financing issues need to be discussed with treasury</a:t>
                      </a:r>
                    </a:p>
                  </a:txBody>
                  <a:tcPr/>
                </a:tc>
              </a:tr>
              <a:tr h="91440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18</a:t>
                      </a:r>
                      <a:endParaRPr lang="en-A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Integrate open space and public realm in the planning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baseline="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baseline="0" dirty="0" smtClean="0"/>
                        <a:t>further investigation required on certain matters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Alignment, delivery &amp; culture</a:t>
            </a:r>
          </a:p>
        </p:txBody>
      </p:sp>
      <p:sp>
        <p:nvSpPr>
          <p:cNvPr id="3789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smtClean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/>
        </p:nvGraphicFramePr>
        <p:xfrm>
          <a:off x="554038" y="1454150"/>
          <a:ext cx="8085138" cy="30146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36479"/>
                <a:gridCol w="3071446"/>
                <a:gridCol w="3777213"/>
              </a:tblGrid>
              <a:tr h="38140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Panel recommendation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Government response</a:t>
                      </a:r>
                      <a:endParaRPr lang="en-AU" sz="1800" dirty="0"/>
                    </a:p>
                  </a:txBody>
                  <a:tcPr marT="45717" marB="45717"/>
                </a:tc>
              </a:tr>
              <a:tr h="65831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19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Aim for seamless legislative interfaces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audit of intersecting laws required</a:t>
                      </a:r>
                    </a:p>
                  </a:txBody>
                  <a:tcPr marT="45717" marB="45717"/>
                </a:tc>
              </a:tr>
              <a:tr h="65831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20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Establish an online planning system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subject to budget bid</a:t>
                      </a:r>
                      <a:endParaRPr lang="en-AU" sz="1800" dirty="0"/>
                    </a:p>
                  </a:txBody>
                  <a:tcPr marT="45717" marB="45717"/>
                </a:tc>
              </a:tr>
              <a:tr h="65831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21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Adopt a rigorous performance monitoring approach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 in principle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subject to discussion on intervention</a:t>
                      </a:r>
                      <a:endParaRPr lang="en-AU" sz="1800" dirty="0"/>
                    </a:p>
                  </a:txBody>
                  <a:tcPr marT="45717" marB="45717"/>
                </a:tc>
              </a:tr>
              <a:tr h="658315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Reform 22</a:t>
                      </a:r>
                      <a:endParaRPr lang="en-AU" sz="18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Pursue culture change and improved practice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AU" sz="1800" dirty="0" smtClean="0"/>
                        <a:t>agreed</a:t>
                      </a:r>
                    </a:p>
                  </a:txBody>
                  <a:tcPr marT="45717" marB="45717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92317" y="-348984"/>
            <a:ext cx="11146219" cy="1592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7950" y="2057400"/>
            <a:ext cx="5016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Reform tools</a:t>
            </a:r>
          </a:p>
        </p:txBody>
      </p:sp>
      <p:sp>
        <p:nvSpPr>
          <p:cNvPr id="38915" name="Rectangle 11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AU" sz="2400" smtClean="0"/>
              <a:t>legislation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governance structures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engagement / relationships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incentives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business practice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evidence and research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technology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demonstration projects</a:t>
            </a:r>
          </a:p>
          <a:p>
            <a:pPr eaLnBrk="1" hangingPunct="1">
              <a:lnSpc>
                <a:spcPct val="90000"/>
              </a:lnSpc>
            </a:pPr>
            <a:r>
              <a:rPr lang="en-AU" sz="2400" smtClean="0"/>
              <a:t>budget, finance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-354013" y="-160338"/>
            <a:ext cx="9726613" cy="7137401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2900"/>
            <a:endParaRPr lang="en-US"/>
          </a:p>
        </p:txBody>
      </p:sp>
      <p:pic>
        <p:nvPicPr>
          <p:cNvPr id="39938" name="Picture 2" descr="ANd9GcSCi5hytXmE8rKxgdA5BZfhh3DsqNt1Ty2nUj88F4LKsotBZpfmj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138" y="1204913"/>
            <a:ext cx="4848225" cy="3981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2095500" y="1249363"/>
            <a:ext cx="4826000" cy="3914775"/>
          </a:xfrm>
          <a:prstGeom prst="rect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342900" indent="-342900"/>
            <a:endParaRPr lang="en-US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1544638" y="782638"/>
            <a:ext cx="952500" cy="446722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2900"/>
            <a:endParaRPr lang="en-US"/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6519863" y="909638"/>
            <a:ext cx="762000" cy="4318000"/>
          </a:xfrm>
          <a:prstGeom prst="rect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2900"/>
            <a:endParaRPr lang="en-US"/>
          </a:p>
        </p:txBody>
      </p:sp>
      <p:sp>
        <p:nvSpPr>
          <p:cNvPr id="39942" name="Rectangle 1"/>
          <p:cNvSpPr>
            <a:spLocks noChangeArrowheads="1"/>
          </p:cNvSpPr>
          <p:nvPr/>
        </p:nvSpPr>
        <p:spPr bwMode="auto">
          <a:xfrm>
            <a:off x="2032000" y="444500"/>
            <a:ext cx="5080000" cy="931863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2900"/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1324303" y="5092261"/>
            <a:ext cx="6306207" cy="126124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AU" sz="3200" b="0" i="0" u="none" strike="noStrike" cap="none" normalizeH="0" baseline="0" smtClean="0">
              <a:ln>
                <a:noFill/>
              </a:ln>
              <a:solidFill>
                <a:srgbClr val="777777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if…?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see buildings as part of </a:t>
            </a:r>
            <a:r>
              <a:rPr lang="en-US" b="1" u="sng" dirty="0" smtClean="0"/>
              <a:t>places</a:t>
            </a:r>
            <a:endParaRPr lang="en-US" u="sng" dirty="0" smtClean="0"/>
          </a:p>
          <a:p>
            <a:r>
              <a:rPr lang="en-US" dirty="0" smtClean="0"/>
              <a:t>we debate </a:t>
            </a:r>
            <a:r>
              <a:rPr lang="en-US" b="1" u="sng" dirty="0" smtClean="0"/>
              <a:t>ideas</a:t>
            </a:r>
            <a:r>
              <a:rPr lang="en-US" b="1" dirty="0" smtClean="0"/>
              <a:t> </a:t>
            </a:r>
            <a:r>
              <a:rPr lang="en-US" dirty="0" smtClean="0"/>
              <a:t>and </a:t>
            </a:r>
            <a:r>
              <a:rPr lang="en-US" b="1" u="sng" dirty="0" smtClean="0"/>
              <a:t>solutions</a:t>
            </a:r>
            <a:r>
              <a:rPr lang="en-US" b="1" dirty="0" smtClean="0"/>
              <a:t> </a:t>
            </a:r>
            <a:r>
              <a:rPr lang="en-US" dirty="0" smtClean="0"/>
              <a:t>upfront</a:t>
            </a:r>
          </a:p>
          <a:p>
            <a:r>
              <a:rPr lang="en-US" dirty="0" smtClean="0"/>
              <a:t>we make </a:t>
            </a:r>
            <a:r>
              <a:rPr lang="en-US" b="1" u="sng" dirty="0" smtClean="0"/>
              <a:t>design</a:t>
            </a:r>
            <a:r>
              <a:rPr lang="en-US" b="1" dirty="0" smtClean="0"/>
              <a:t> </a:t>
            </a:r>
            <a:r>
              <a:rPr lang="en-US" dirty="0" smtClean="0"/>
              <a:t>our first priority</a:t>
            </a:r>
          </a:p>
          <a:p>
            <a:r>
              <a:rPr lang="en-US" dirty="0" smtClean="0"/>
              <a:t>we plan </a:t>
            </a:r>
            <a:r>
              <a:rPr lang="en-US" b="1" u="sng" dirty="0" smtClean="0"/>
              <a:t>connections </a:t>
            </a:r>
            <a:r>
              <a:rPr lang="en-US" dirty="0" smtClean="0"/>
              <a:t>when we plan places</a:t>
            </a:r>
          </a:p>
          <a:p>
            <a:r>
              <a:rPr lang="en-US" dirty="0" smtClean="0"/>
              <a:t>we focus on </a:t>
            </a:r>
            <a:r>
              <a:rPr lang="en-US" b="1" u="sng" dirty="0" smtClean="0"/>
              <a:t>outcomes</a:t>
            </a:r>
            <a:r>
              <a:rPr lang="en-US" b="1" dirty="0" smtClean="0"/>
              <a:t> </a:t>
            </a:r>
            <a:r>
              <a:rPr lang="en-US" dirty="0" smtClean="0"/>
              <a:t>ahead of processes</a:t>
            </a:r>
          </a:p>
          <a:p>
            <a:r>
              <a:rPr lang="en-US" dirty="0" smtClean="0"/>
              <a:t>we treat everyone as a </a:t>
            </a:r>
            <a:r>
              <a:rPr lang="en-US" b="1" u="sng" dirty="0" smtClean="0"/>
              <a:t>customer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941" y="204959"/>
            <a:ext cx="8804877" cy="503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Potential economic benefits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$1.3b over 20 years</a:t>
            </a:r>
          </a:p>
          <a:p>
            <a:r>
              <a:rPr lang="en-AU" dirty="0" smtClean="0"/>
              <a:t>$551m within 5 years</a:t>
            </a:r>
          </a:p>
          <a:p>
            <a:r>
              <a:rPr lang="en-AU" dirty="0" smtClean="0"/>
              <a:t>42 per cent efficiency improvement</a:t>
            </a:r>
          </a:p>
          <a:p>
            <a:r>
              <a:rPr lang="en-AU" dirty="0" smtClean="0"/>
              <a:t>potential to increase total development spend to $4b each year (from $2.4b)</a:t>
            </a:r>
          </a:p>
          <a:p>
            <a:r>
              <a:rPr lang="en-AU" dirty="0" err="1" smtClean="0"/>
              <a:t>benefit:cost</a:t>
            </a:r>
            <a:r>
              <a:rPr lang="en-AU" dirty="0" smtClean="0"/>
              <a:t> ratio 21:1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2"/>
          <p:cNvSpPr>
            <a:spLocks noGrp="1"/>
          </p:cNvSpPr>
          <p:nvPr>
            <p:ph idx="1"/>
          </p:nvPr>
        </p:nvSpPr>
        <p:spPr>
          <a:xfrm>
            <a:off x="539750" y="401638"/>
            <a:ext cx="4894263" cy="4827587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altLang="en-US" smtClean="0"/>
              <a:t>“</a:t>
            </a:r>
            <a:r>
              <a:rPr lang="en-US" smtClean="0"/>
              <a:t>By reforming the system, we believe we can </a:t>
            </a:r>
            <a:r>
              <a:rPr lang="en-US" u="sng" smtClean="0"/>
              <a:t>boost</a:t>
            </a:r>
            <a:r>
              <a:rPr lang="en-US" smtClean="0"/>
              <a:t> the </a:t>
            </a:r>
            <a:r>
              <a:rPr lang="en-US" u="sng" smtClean="0"/>
              <a:t>competitiveness</a:t>
            </a:r>
            <a:r>
              <a:rPr lang="en-US" smtClean="0"/>
              <a:t> of investment in our state and contribute to the ongoing </a:t>
            </a:r>
            <a:r>
              <a:rPr lang="en-US" u="sng" smtClean="0"/>
              <a:t>prosperity</a:t>
            </a:r>
            <a:r>
              <a:rPr lang="en-US" smtClean="0"/>
              <a:t> of our people. This reform is an </a:t>
            </a:r>
            <a:r>
              <a:rPr lang="en-US" u="sng" smtClean="0"/>
              <a:t>engine</a:t>
            </a:r>
            <a:r>
              <a:rPr lang="en-US" smtClean="0"/>
              <a:t> of economic growth.</a:t>
            </a:r>
            <a:r>
              <a:rPr lang="en-US" altLang="en-US" smtClean="0"/>
              <a:t>”</a:t>
            </a:r>
            <a:endParaRPr lang="en-US" smtClean="0"/>
          </a:p>
          <a:p>
            <a:pPr marL="0" indent="0">
              <a:buFont typeface="Arial" pitchFamily="34" charset="0"/>
              <a:buNone/>
            </a:pPr>
            <a:endParaRPr lang="en-US" sz="1600" smtClean="0"/>
          </a:p>
          <a:p>
            <a:pPr marL="0" indent="0">
              <a:buFont typeface="Arial" pitchFamily="34" charset="0"/>
              <a:buNone/>
            </a:pPr>
            <a:r>
              <a:rPr lang="en-US" b="1" smtClean="0"/>
              <a:t>Hon John Rau MP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Minister for Planning</a:t>
            </a:r>
            <a:endParaRPr lang="en-AU" smtClean="0"/>
          </a:p>
        </p:txBody>
      </p:sp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872320">
            <a:off x="5632450" y="1287463"/>
            <a:ext cx="1770063" cy="2501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9303">
            <a:off x="7165975" y="2411413"/>
            <a:ext cx="1766888" cy="2505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5397500" y="3979863"/>
            <a:ext cx="16716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sz="1800"/>
              <a:t>December 2014</a:t>
            </a:r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7472363" y="5105400"/>
            <a:ext cx="1671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sz="1800"/>
              <a:t>March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23850"/>
            <a:ext cx="4783138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2938"/>
            <a:ext cx="4557713" cy="3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4"/>
          <p:cNvSpPr>
            <a:spLocks noChangeArrowheads="1"/>
          </p:cNvSpPr>
          <p:nvPr/>
        </p:nvSpPr>
        <p:spPr bwMode="auto">
          <a:xfrm>
            <a:off x="-109538" y="-117475"/>
            <a:ext cx="9424988" cy="69754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marL="342900" indent="-342900"/>
            <a:endParaRPr lang="en-AU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7288" y="-141288"/>
            <a:ext cx="7096125" cy="682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Next steps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 eaLnBrk="1" hangingPunct="1">
              <a:buNone/>
            </a:pPr>
            <a:endParaRPr lang="en-US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</a:pP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 CONSTRUCTION </a:t>
            </a:r>
          </a:p>
          <a:p>
            <a:pPr marL="0" indent="0" algn="ctr" eaLnBrk="1" hangingPunct="1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Matthew </a:t>
            </a:r>
            <a:r>
              <a:rPr lang="en-US" dirty="0"/>
              <a:t>Loader </a:t>
            </a:r>
            <a:r>
              <a:rPr lang="en-US" dirty="0" smtClean="0"/>
              <a:t>expected to provide a replacement for this slide, with new </a:t>
            </a:r>
            <a:r>
              <a:rPr lang="en-US" dirty="0" smtClean="0"/>
              <a:t>dates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Your input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AU" dirty="0">
                <a:ea typeface="ＭＳ Ｐゴシック" charset="0"/>
                <a:cs typeface="+mn-cs"/>
              </a:rPr>
              <a:t>technical drafting groups</a:t>
            </a:r>
          </a:p>
          <a:p>
            <a:pPr>
              <a:buFont typeface="Arial" charset="0"/>
              <a:buChar char="•"/>
              <a:defRPr/>
            </a:pPr>
            <a:r>
              <a:rPr lang="en-AU" dirty="0" smtClean="0">
                <a:ea typeface="ＭＳ Ｐゴシック" charset="0"/>
                <a:cs typeface="+mn-cs"/>
              </a:rPr>
              <a:t>through your peak bodies</a:t>
            </a:r>
          </a:p>
          <a:p>
            <a:pPr>
              <a:buFont typeface="Arial" charset="0"/>
              <a:buChar char="•"/>
              <a:defRPr/>
            </a:pPr>
            <a:r>
              <a:rPr lang="en-AU" dirty="0" smtClean="0">
                <a:ea typeface="ＭＳ Ｐゴシック" charset="0"/>
                <a:cs typeface="+mn-cs"/>
              </a:rPr>
              <a:t>public engagement</a:t>
            </a:r>
          </a:p>
          <a:p>
            <a:pPr>
              <a:buFont typeface="Arial" charset="0"/>
              <a:buChar char="•"/>
              <a:defRPr/>
            </a:pPr>
            <a:r>
              <a:rPr lang="en-AU" dirty="0">
                <a:ea typeface="ＭＳ Ｐゴシック" charset="0"/>
                <a:cs typeface="+mn-cs"/>
              </a:rPr>
              <a:t>d</a:t>
            </a:r>
            <a:r>
              <a:rPr lang="en-AU" dirty="0" smtClean="0">
                <a:ea typeface="ＭＳ Ｐゴシック" charset="0"/>
                <a:cs typeface="+mn-cs"/>
              </a:rPr>
              <a:t>rop us a line</a:t>
            </a:r>
          </a:p>
          <a:p>
            <a:pPr marL="0" indent="0">
              <a:buFont typeface="Arial" charset="0"/>
              <a:buNone/>
              <a:defRPr/>
            </a:pPr>
            <a:endParaRPr lang="en-AU" dirty="0" smtClean="0">
              <a:ea typeface="ＭＳ Ｐゴシック" charset="0"/>
              <a:cs typeface="+mn-cs"/>
              <a:hlinkClick r:id="rId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AU" dirty="0" smtClean="0">
                <a:ea typeface="ＭＳ Ｐゴシック" charset="0"/>
                <a:cs typeface="+mn-cs"/>
                <a:hlinkClick r:id="rId2"/>
              </a:rPr>
              <a:t>www.dpti.sa.gov.au/planning/planning_reform</a:t>
            </a:r>
            <a:endParaRPr lang="en-AU" dirty="0" smtClean="0">
              <a:ea typeface="ＭＳ Ｐゴシック" charset="0"/>
              <a:cs typeface="+mn-cs"/>
            </a:endParaRPr>
          </a:p>
          <a:p>
            <a:pPr marL="0" indent="0">
              <a:buFont typeface="Arial" charset="0"/>
              <a:buNone/>
              <a:defRPr/>
            </a:pPr>
            <a:endParaRPr lang="en-AU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AU" smtClean="0"/>
          </a:p>
        </p:txBody>
      </p:sp>
      <p:pic>
        <p:nvPicPr>
          <p:cNvPr id="46082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863" y="0"/>
            <a:ext cx="9334501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0" y="800100"/>
            <a:ext cx="69850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ctrTitle"/>
          </p:nvPr>
        </p:nvSpPr>
        <p:spPr>
          <a:xfrm>
            <a:off x="1762125" y="692150"/>
            <a:ext cx="6694488" cy="1470025"/>
          </a:xfrm>
        </p:spPr>
        <p:txBody>
          <a:bodyPr/>
          <a:lstStyle/>
          <a:p>
            <a:pPr eaLnBrk="1" hangingPunct="1"/>
            <a:r>
              <a:rPr lang="en-AU" smtClean="0"/>
              <a:t>Questions / discussion</a:t>
            </a:r>
          </a:p>
        </p:txBody>
      </p:sp>
      <p:sp>
        <p:nvSpPr>
          <p:cNvPr id="48130" name="Rectangle 3"/>
          <p:cNvSpPr>
            <a:spLocks noGrp="1"/>
          </p:cNvSpPr>
          <p:nvPr>
            <p:ph type="subTitle" idx="1"/>
          </p:nvPr>
        </p:nvSpPr>
        <p:spPr>
          <a:xfrm>
            <a:off x="-296863" y="2755900"/>
            <a:ext cx="7381876" cy="15367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en-AU" smtClean="0"/>
          </a:p>
        </p:txBody>
      </p:sp>
      <p:pic>
        <p:nvPicPr>
          <p:cNvPr id="48131" name="Picture 4" descr="ques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9350" y="0"/>
            <a:ext cx="10275888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Grp="1"/>
          </p:cNvSpPr>
          <p:nvPr>
            <p:ph type="ctrTitle"/>
          </p:nvPr>
        </p:nvSpPr>
        <p:spPr>
          <a:xfrm>
            <a:off x="684213" y="692150"/>
            <a:ext cx="8053387" cy="1470025"/>
          </a:xfrm>
        </p:spPr>
        <p:txBody>
          <a:bodyPr/>
          <a:lstStyle/>
          <a:p>
            <a:pPr eaLnBrk="1" hangingPunct="1"/>
            <a:r>
              <a:rPr lang="en-AU" smtClean="0"/>
              <a:t>Transforming our</a:t>
            </a:r>
            <a:br>
              <a:rPr lang="en-AU" smtClean="0"/>
            </a:br>
            <a:r>
              <a:rPr lang="en-AU" smtClean="0"/>
              <a:t>planning system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subTitle" idx="1"/>
          </p:nvPr>
        </p:nvSpPr>
        <p:spPr>
          <a:xfrm>
            <a:off x="0" y="2409059"/>
            <a:ext cx="8559800" cy="1536700"/>
          </a:xfrm>
        </p:spPr>
        <p:txBody>
          <a:bodyPr/>
          <a:lstStyle/>
          <a:p>
            <a:pPr>
              <a:defRPr/>
            </a:pPr>
            <a:r>
              <a:rPr lang="en-AU" dirty="0" smtClean="0">
                <a:ea typeface="ＭＳ Ｐゴシック" charset="0"/>
                <a:hlinkClick r:id="rId3"/>
              </a:rPr>
              <a:t>www.dpti.sa.gov.au/planning/planning_reform</a:t>
            </a:r>
            <a:endParaRPr lang="en-AU" dirty="0" smtClean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16208">
            <a:off x="1378501" y="540068"/>
            <a:ext cx="3349357" cy="474382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12853">
            <a:off x="4410490" y="567538"/>
            <a:ext cx="3379322" cy="477028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Some quick facts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37 jobs for every $1m on new development</a:t>
            </a:r>
          </a:p>
          <a:p>
            <a:r>
              <a:rPr lang="en-AU" dirty="0" smtClean="0"/>
              <a:t>$2.4b development assessed each year</a:t>
            </a:r>
          </a:p>
          <a:p>
            <a:r>
              <a:rPr lang="en-AU" dirty="0" smtClean="0"/>
              <a:t>development industry employs 56,000</a:t>
            </a:r>
          </a:p>
          <a:p>
            <a:r>
              <a:rPr lang="en-AU" dirty="0" smtClean="0"/>
              <a:t>7 per cent of SA workforce</a:t>
            </a:r>
          </a:p>
          <a:p>
            <a:r>
              <a:rPr lang="en-AU" dirty="0" smtClean="0"/>
              <a:t>12 per cent of gross state product ($9b)</a:t>
            </a:r>
            <a:endParaRPr lang="en-AU" u="sng" dirty="0" smtClean="0"/>
          </a:p>
          <a:p>
            <a:r>
              <a:rPr lang="en-AU" dirty="0" smtClean="0"/>
              <a:t>12 per cent of state taxes from property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63" y="530225"/>
            <a:ext cx="7848600" cy="45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0" y="-1588"/>
            <a:ext cx="9631363" cy="134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-4.72222E-6 -0.89514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Case for change (1)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1758950"/>
          <a:ext cx="8085137" cy="35575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50827"/>
                <a:gridCol w="5134310"/>
              </a:tblGrid>
              <a:tr h="365886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Problem</a:t>
                      </a:r>
                      <a:endParaRPr lang="en-AU" sz="1800" dirty="0"/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Evidence</a:t>
                      </a:r>
                      <a:endParaRPr lang="en-AU" sz="1800" dirty="0"/>
                    </a:p>
                  </a:txBody>
                  <a:tcPr marT="45740" marB="45740"/>
                </a:tc>
              </a:tr>
              <a:tr h="91469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There are </a:t>
                      </a:r>
                      <a:r>
                        <a:rPr lang="en-AU" sz="1800" u="sng" dirty="0" smtClean="0"/>
                        <a:t>too many </a:t>
                      </a:r>
                      <a:r>
                        <a:rPr lang="en-AU" sz="1800" dirty="0" smtClean="0"/>
                        <a:t>plans</a:t>
                      </a:r>
                      <a:endParaRPr lang="en-AU" sz="1800" dirty="0"/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volumes of the Planning Strategy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 development plans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multiple structure plans, master plans,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endParaRPr lang="en-AU" sz="1800" dirty="0" smtClean="0"/>
                    </a:p>
                  </a:txBody>
                  <a:tcPr marT="45740" marB="45740"/>
                </a:tc>
              </a:tr>
              <a:tr h="722018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There are </a:t>
                      </a:r>
                      <a:r>
                        <a:rPr lang="en-AU" sz="1800" u="sng" dirty="0" smtClean="0"/>
                        <a:t>too many versions </a:t>
                      </a:r>
                      <a:r>
                        <a:rPr lang="en-AU" sz="1800" dirty="0" smtClean="0"/>
                        <a:t>of the same rule</a:t>
                      </a: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2,500+ combinations of zones, overlays,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over 500 different zones for residential areas alone</a:t>
                      </a:r>
                      <a:endParaRPr lang="en-AU" sz="1800" dirty="0"/>
                    </a:p>
                  </a:txBody>
                  <a:tcPr marT="45740" marB="45740"/>
                </a:tc>
              </a:tr>
              <a:tr h="640291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Planning documents are </a:t>
                      </a:r>
                      <a:r>
                        <a:rPr lang="en-AU" sz="1800" u="sng" dirty="0" smtClean="0"/>
                        <a:t>convoluted</a:t>
                      </a:r>
                      <a:r>
                        <a:rPr lang="en-AU" sz="1800" u="sng" baseline="0" dirty="0" smtClean="0"/>
                        <a:t> </a:t>
                      </a:r>
                      <a:r>
                        <a:rPr lang="en-AU" sz="1800" baseline="0" dirty="0" smtClean="0"/>
                        <a:t>and </a:t>
                      </a:r>
                      <a:r>
                        <a:rPr lang="en-AU" sz="1800" u="sng" baseline="0" dirty="0" smtClean="0"/>
                        <a:t>cumbersome</a:t>
                      </a:r>
                      <a:endParaRPr lang="en-AU" sz="1800" u="sng" dirty="0" smtClean="0"/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23,000+ pages across multiple planning documents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development plans 1,100+ pages long</a:t>
                      </a:r>
                      <a:endParaRPr lang="en-AU" sz="1800" dirty="0"/>
                    </a:p>
                  </a:txBody>
                  <a:tcPr marT="45740" marB="45740"/>
                </a:tc>
              </a:tr>
              <a:tr h="914697">
                <a:tc>
                  <a:txBody>
                    <a:bodyPr/>
                    <a:lstStyle/>
                    <a:p>
                      <a:r>
                        <a:rPr lang="en-AU" sz="1800" dirty="0" smtClean="0"/>
                        <a:t>It takes </a:t>
                      </a:r>
                      <a:r>
                        <a:rPr lang="en-AU" sz="1800" u="sng" dirty="0" smtClean="0"/>
                        <a:t>too long to update</a:t>
                      </a:r>
                      <a:r>
                        <a:rPr lang="en-AU" sz="1800" dirty="0" smtClean="0"/>
                        <a:t> plans and rules</a:t>
                      </a: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nearly three years to change a development plan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 per cent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unreviewed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more than a decade</a:t>
                      </a:r>
                    </a:p>
                    <a:p>
                      <a:pPr marL="179388" indent="-179388">
                        <a:buFont typeface="Arial" pitchFamily="34" charset="0"/>
                        <a:buChar char="•"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some zones untouched for more than 30 years</a:t>
                      </a:r>
                      <a:endParaRPr lang="en-AU" sz="1800" dirty="0"/>
                    </a:p>
                  </a:txBody>
                  <a:tcPr marT="45740" marB="4574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600" smtClean="0"/>
              <a:t>Case for change (2)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54038" y="1758950"/>
          <a:ext cx="8085137" cy="3383736"/>
        </p:xfrm>
        <a:graphic>
          <a:graphicData uri="http://schemas.openxmlformats.org/drawingml/2006/table">
            <a:tbl>
              <a:tblPr/>
              <a:tblGrid>
                <a:gridCol w="2951162"/>
                <a:gridCol w="5133975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Problem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48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Evidence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4845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The system is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straining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 under the burden of assessment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about 30,000 applications every year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more than six times WA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has reached 70,000 in some years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Assessment takes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too long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and involves much more effort than it warrants</a:t>
                      </a: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9E9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90 per cent of development applications are considered as </a:t>
                      </a: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‘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merit</a:t>
                      </a:r>
                      <a:r>
                        <a:rPr kumimoji="0" lang="en-US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’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simple home approvals average two months and can take as long as 12 months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9E9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Planning is </a:t>
                      </a:r>
                      <a:r>
                        <a:rPr kumimoji="0" 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not integrated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with other government plans and policies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government has multiple overlapping plans</a:t>
                      </a:r>
                    </a:p>
                    <a:p>
                      <a:pPr marL="179388" marR="0" lvl="0" indent="-1793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multiple (and sometimes contradictory)</a:t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</a:rPr>
                        <a:t>regional plans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MS PGothic" pitchFamily="34" charset="-128"/>
                      </a:endParaRPr>
                    </a:p>
                  </a:txBody>
                  <a:tcPr marT="45743" marB="4574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CF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35_DPTI_corp_PPT_template">
  <a:themeElements>
    <a:clrScheme name="0135_DPTI_corp_PPT_templat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0135_DPTI_corp_PPT_templat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charset="0"/>
          <a:buChar char="•"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777777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charset="0"/>
          <a:buChar char="•"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777777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0135_DPTI_corp_PPT_templat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1127</Words>
  <Application>Microsoft Office PowerPoint</Application>
  <PresentationFormat>On-screen Show (4:3)</PresentationFormat>
  <Paragraphs>229</Paragraphs>
  <Slides>37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ＭＳ Ｐゴシック</vt:lpstr>
      <vt:lpstr>ＭＳ Ｐゴシック</vt:lpstr>
      <vt:lpstr>Arial</vt:lpstr>
      <vt:lpstr>Calibri</vt:lpstr>
      <vt:lpstr>0135_DPTI_corp_PPT_template</vt:lpstr>
      <vt:lpstr>Transforming our planning system— where to next?</vt:lpstr>
      <vt:lpstr>Today’s agenda</vt:lpstr>
      <vt:lpstr>PowerPoint Presentation</vt:lpstr>
      <vt:lpstr>PowerPoint Presentation</vt:lpstr>
      <vt:lpstr>Some quick facts</vt:lpstr>
      <vt:lpstr>PowerPoint Presentation</vt:lpstr>
      <vt:lpstr>PowerPoint Presentation</vt:lpstr>
      <vt:lpstr>Case for change (1)</vt:lpstr>
      <vt:lpstr>Case for change (2)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Panel’s guiding principles</vt:lpstr>
      <vt:lpstr>Roles, responsibilities &amp; participation</vt:lpstr>
      <vt:lpstr>Plans &amp; plan-making</vt:lpstr>
      <vt:lpstr>Development pathways &amp; processes (1) </vt:lpstr>
      <vt:lpstr>Development pathways &amp; processes (2) </vt:lpstr>
      <vt:lpstr>Place-making, urban renewal &amp; infrastructure</vt:lpstr>
      <vt:lpstr>Alignment, delivery &amp; culture</vt:lpstr>
      <vt:lpstr>So</vt:lpstr>
      <vt:lpstr>Reform tools</vt:lpstr>
      <vt:lpstr>PowerPoint Presentation</vt:lpstr>
      <vt:lpstr>What if…?</vt:lpstr>
      <vt:lpstr>PowerPoint Presentation</vt:lpstr>
      <vt:lpstr>Potential economic benefits</vt:lpstr>
      <vt:lpstr>PowerPoint Presentation</vt:lpstr>
      <vt:lpstr>PowerPoint Presentation</vt:lpstr>
      <vt:lpstr>Next steps</vt:lpstr>
      <vt:lpstr>Your input</vt:lpstr>
      <vt:lpstr>PowerPoint Presentation</vt:lpstr>
      <vt:lpstr>PowerPoint Presentation</vt:lpstr>
      <vt:lpstr>Questions / discussion</vt:lpstr>
      <vt:lpstr>Transforming our planning system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Matthew Loader</dc:creator>
  <cp:lastModifiedBy>Lionel</cp:lastModifiedBy>
  <cp:revision>95</cp:revision>
  <dcterms:created xsi:type="dcterms:W3CDTF">2012-04-16T10:11:05Z</dcterms:created>
  <dcterms:modified xsi:type="dcterms:W3CDTF">2015-08-03T10:18:30Z</dcterms:modified>
</cp:coreProperties>
</file>